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78" r:id="rId3"/>
    <p:sldId id="274" r:id="rId4"/>
    <p:sldId id="280" r:id="rId5"/>
    <p:sldId id="262" r:id="rId6"/>
    <p:sldId id="281" r:id="rId7"/>
    <p:sldId id="282" r:id="rId8"/>
    <p:sldId id="279" r:id="rId9"/>
    <p:sldId id="277" r:id="rId10"/>
    <p:sldId id="275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39"/>
    <p:restoredTop sz="96064"/>
  </p:normalViewPr>
  <p:slideViewPr>
    <p:cSldViewPr snapToGrid="0" snapToObjects="1">
      <p:cViewPr varScale="1">
        <p:scale>
          <a:sx n="74" d="100"/>
          <a:sy n="74" d="100"/>
        </p:scale>
        <p:origin x="7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6728A-7EEB-404B-849D-192123E56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CDDAF3-5EEC-4C4A-876C-B2573B02A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54D30-2DE5-C947-BC35-94D7FDF8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A4FE-15E2-DC4D-BDCC-09239DCFB5C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E2079-A3CB-324D-9C64-D06E8F76B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DB52E-A029-8047-B5FD-CAC265FD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825-4C5F-A343-AE4A-45041D22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5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76202-9921-9749-81C8-FC60B8B3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66524-3741-0448-9BD9-47866B75F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B0145-F8F8-4741-B2C7-AF5FE824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A4FE-15E2-DC4D-BDCC-09239DCFB5C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51A72-6FF2-4748-B484-7D9897CA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90A1E-42A2-9D45-B367-49A05B4E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825-4C5F-A343-AE4A-45041D22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5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7DD775-5DF2-DD46-922F-8CCB82080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1FBAF-CA60-E443-9CE2-A4187904C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8AC20-A77C-9346-A420-3D363B84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A4FE-15E2-DC4D-BDCC-09239DCFB5C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8F361-CB90-3246-B542-4D58498F5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BF016-6EA9-5F4A-A261-A1D600E1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825-4C5F-A343-AE4A-45041D22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9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849E-F65F-994C-8A1E-8F9CAD46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6A3C-AD18-8543-8F7B-DBC6F21D2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8964A-E772-B649-A232-2479C082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A4FE-15E2-DC4D-BDCC-09239DCFB5C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48A49-3A04-AA41-9951-2B6D6964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9DEA7-4B2D-ED4F-81C4-47D3BAE5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825-4C5F-A343-AE4A-45041D22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7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5C646-98C1-624C-992F-2E0CC7F2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3FF6-97EB-F745-80BF-60705746A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397C3-4A18-BA4D-A957-025969D48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A4FE-15E2-DC4D-BDCC-09239DCFB5C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7E367-F56B-1C43-9C14-AC2D13B0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2C00A-87FE-7445-8884-0863480E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825-4C5F-A343-AE4A-45041D22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5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B1F4E-0C68-6E4E-92C4-2DE014C86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1BFC5-1937-2146-841D-47886B213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542E5-F2CD-394B-A57B-F989190D3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4F152-E73D-0F42-AAD3-0033546C5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A4FE-15E2-DC4D-BDCC-09239DCFB5C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82223-54B0-524B-9992-B6ADD71F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DF6B9-6A27-D64C-8985-3D8E5AA9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825-4C5F-A343-AE4A-45041D22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3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A8B33-4F69-B74E-AA4E-CAA24E0C7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CED13-CCA3-6843-BD8C-DED1D04B4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EC1A7-440D-F64E-A543-DE09549E0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4F5926-733D-1B45-A0B3-1ED219A85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8D811D-8592-C340-A212-0B07E3604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ADFB16-686C-094F-AF56-35EF4727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A4FE-15E2-DC4D-BDCC-09239DCFB5C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8C762-E631-E846-979B-53C872F4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C619A-0242-2D46-9F64-DA905B1A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825-4C5F-A343-AE4A-45041D22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3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64C57-1FD4-4944-AB0E-41FA63FB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4F6931-805E-3D44-8823-20D3750B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A4FE-15E2-DC4D-BDCC-09239DCFB5C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B4929-FDDA-D44F-8DA9-78F0C9947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AC436-8492-6142-8B65-F2765416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825-4C5F-A343-AE4A-45041D22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8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68C8C-0F9E-A34C-908B-2B50A416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A4FE-15E2-DC4D-BDCC-09239DCFB5C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78EB84-4169-7C45-A062-B2C2A94C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028CF-3B4A-6A4E-905C-2955FEB19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825-4C5F-A343-AE4A-45041D22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5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05B6-BCAE-9E4A-B5F6-AF81E164B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20EF2-271E-214E-974A-6E3F410A4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09B12-36C5-A949-992E-ABDDA180E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64F94-6B4A-0A41-84B5-74FEA5E0D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A4FE-15E2-DC4D-BDCC-09239DCFB5C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F34FC-7AEE-B446-AFE7-0E00CC51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FE69F-91EB-8C4D-8881-950A7A72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825-4C5F-A343-AE4A-45041D22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A5CF1-F92B-1745-95ED-D6734628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BB89FA-B13A-244D-9AC5-C780D6F8F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4D6AC-A803-3E44-B772-81158D58A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69B09-388D-C445-8390-8897539E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A4FE-15E2-DC4D-BDCC-09239DCFB5C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26542-4682-AF4B-9BA8-47D02CCF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7D13E-D1C8-5841-AE0A-D230B6FC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825-4C5F-A343-AE4A-45041D22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3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E76675-7469-0C43-9E14-94F35C77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94B40-AB5A-3D4F-8475-8EFD48255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29793-392F-634D-AC20-D40804D98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1A4FE-15E2-DC4D-BDCC-09239DCFB5C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4E8A6-8BB2-A54B-815A-34313122D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02721-521E-DD49-AF2A-D5A55D1AD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A3825-4C5F-A343-AE4A-45041D22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7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index.html" TargetMode="External"/><Relationship Id="rId2" Type="http://schemas.openxmlformats.org/officeDocument/2006/relationships/hyperlink" Target="https://www.who.int/emergencies/diseases/novel-coronavirus-201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at.edu/coronavirus/" TargetMode="External"/><Relationship Id="rId4" Type="http://schemas.openxmlformats.org/officeDocument/2006/relationships/hyperlink" Target="https://covid19.ncdhhs.go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2662857-D168-9A4B-B547-F28D3E5EE3D5}"/>
              </a:ext>
            </a:extLst>
          </p:cNvPr>
          <p:cNvGrpSpPr/>
          <p:nvPr/>
        </p:nvGrpSpPr>
        <p:grpSpPr>
          <a:xfrm>
            <a:off x="0" y="0"/>
            <a:ext cx="871960" cy="6885432"/>
            <a:chOff x="0" y="0"/>
            <a:chExt cx="871960" cy="68854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38A859-FEA0-F24C-8A00-7C56FD40E822}"/>
                </a:ext>
              </a:extLst>
            </p:cNvPr>
            <p:cNvSpPr/>
            <p:nvPr/>
          </p:nvSpPr>
          <p:spPr>
            <a:xfrm>
              <a:off x="0" y="0"/>
              <a:ext cx="860385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0BA570-D551-7F47-A6C2-1E1345BAE33F}"/>
                </a:ext>
              </a:extLst>
            </p:cNvPr>
            <p:cNvSpPr/>
            <p:nvPr/>
          </p:nvSpPr>
          <p:spPr>
            <a:xfrm>
              <a:off x="682908" y="0"/>
              <a:ext cx="189052" cy="68854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06C4A14E-678E-7444-8327-F5FC8DB3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60" y="0"/>
            <a:ext cx="1132004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omic Sans MS" panose="030F0902030302020204" pitchFamily="66" charset="0"/>
              </a:rPr>
              <a:t>Returning to Experimental Research at JSNN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442CCB8-3875-4D4A-99D2-99BD136F6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960" y="2539085"/>
            <a:ext cx="11320040" cy="346759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100" dirty="0">
                <a:solidFill>
                  <a:srgbClr val="002060"/>
                </a:solidFill>
                <a:latin typeface="Comic Sans MS" panose="030F0902030302020204" pitchFamily="66" charset="0"/>
              </a:rPr>
              <a:t>Understanding how to stay safe in a research facility during the COVID-19 pandemic.</a:t>
            </a:r>
          </a:p>
          <a:p>
            <a:pPr>
              <a:lnSpc>
                <a:spcPct val="160000"/>
              </a:lnSpc>
            </a:pPr>
            <a:r>
              <a:rPr lang="en-US" sz="2100" dirty="0">
                <a:solidFill>
                  <a:srgbClr val="002060"/>
                </a:solidFill>
                <a:latin typeface="Comic Sans MS" panose="030F0902030302020204" pitchFamily="66" charset="0"/>
              </a:rPr>
              <a:t>Recognize the individual’s responsibilities both for themselves and for others. </a:t>
            </a:r>
          </a:p>
          <a:p>
            <a:pPr>
              <a:lnSpc>
                <a:spcPct val="160000"/>
              </a:lnSpc>
            </a:pPr>
            <a:r>
              <a:rPr lang="en-US" sz="2100" dirty="0">
                <a:solidFill>
                  <a:srgbClr val="002060"/>
                </a:solidFill>
                <a:latin typeface="Comic Sans MS" panose="030F0902030302020204" pitchFamily="66" charset="0"/>
              </a:rPr>
              <a:t>Maintain a hygienic workspace</a:t>
            </a:r>
          </a:p>
          <a:p>
            <a:pPr>
              <a:lnSpc>
                <a:spcPct val="160000"/>
              </a:lnSpc>
            </a:pPr>
            <a:r>
              <a:rPr lang="en-US" sz="2100" dirty="0">
                <a:solidFill>
                  <a:srgbClr val="002060"/>
                </a:solidFill>
                <a:latin typeface="Comic Sans MS" panose="030F0902030302020204" pitchFamily="66" charset="0"/>
              </a:rPr>
              <a:t>Understand what should be done if anyone is exposed to COVID-19</a:t>
            </a:r>
          </a:p>
          <a:p>
            <a:pPr>
              <a:lnSpc>
                <a:spcPct val="160000"/>
              </a:lnSpc>
            </a:pPr>
            <a:r>
              <a:rPr lang="en-US" sz="2100" dirty="0">
                <a:solidFill>
                  <a:srgbClr val="002060"/>
                </a:solidFill>
                <a:latin typeface="Comic Sans MS" panose="030F0902030302020204" pitchFamily="66" charset="0"/>
              </a:rPr>
              <a:t>Use various resources for the most recent information</a:t>
            </a:r>
          </a:p>
          <a:p>
            <a:pPr>
              <a:lnSpc>
                <a:spcPct val="160000"/>
              </a:lnSpc>
            </a:pPr>
            <a:endParaRPr lang="en-US" sz="21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>
              <a:lnSpc>
                <a:spcPct val="160000"/>
              </a:lnSpc>
            </a:pPr>
            <a:endParaRPr lang="en-US" sz="21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>
              <a:lnSpc>
                <a:spcPct val="160000"/>
              </a:lnSpc>
            </a:pPr>
            <a:endParaRPr lang="en-US" sz="21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>
              <a:lnSpc>
                <a:spcPct val="160000"/>
              </a:lnSpc>
            </a:pPr>
            <a:endParaRPr lang="en-US" sz="21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>
              <a:lnSpc>
                <a:spcPct val="160000"/>
              </a:lnSpc>
            </a:pPr>
            <a:endParaRPr lang="en-US" sz="2100" dirty="0">
              <a:solidFill>
                <a:srgbClr val="002060"/>
              </a:solidFill>
              <a:latin typeface="Comic Sans MS" panose="030F09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93C469-F4FC-F04F-84BB-17025309851A}"/>
              </a:ext>
            </a:extLst>
          </p:cNvPr>
          <p:cNvSpPr txBox="1"/>
          <p:nvPr/>
        </p:nvSpPr>
        <p:spPr>
          <a:xfrm>
            <a:off x="4145586" y="2006080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omic Sans MS" panose="030F0902030302020204" pitchFamily="66" charset="0"/>
              </a:rPr>
              <a:t>Safety Training Learning Objectives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04C34A-05B5-E549-8A43-8D5A4A41AB7B}"/>
              </a:ext>
            </a:extLst>
          </p:cNvPr>
          <p:cNvSpPr txBox="1"/>
          <p:nvPr/>
        </p:nvSpPr>
        <p:spPr>
          <a:xfrm>
            <a:off x="3363712" y="1334611"/>
            <a:ext cx="6075702" cy="64633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COVID-19 Safety Training </a:t>
            </a:r>
          </a:p>
        </p:txBody>
      </p:sp>
    </p:spTree>
    <p:extLst>
      <p:ext uri="{BB962C8B-B14F-4D97-AF65-F5344CB8AC3E}">
        <p14:creationId xmlns:p14="http://schemas.microsoft.com/office/powerpoint/2010/main" val="1527844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89CA28-159A-F941-B12C-CF9D3E06B100}"/>
              </a:ext>
            </a:extLst>
          </p:cNvPr>
          <p:cNvGrpSpPr/>
          <p:nvPr/>
        </p:nvGrpSpPr>
        <p:grpSpPr>
          <a:xfrm>
            <a:off x="0" y="0"/>
            <a:ext cx="871960" cy="6885432"/>
            <a:chOff x="0" y="0"/>
            <a:chExt cx="871960" cy="6885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BC90A43-75AE-6C4D-8577-E0A84B74E7A0}"/>
                </a:ext>
              </a:extLst>
            </p:cNvPr>
            <p:cNvSpPr/>
            <p:nvPr/>
          </p:nvSpPr>
          <p:spPr>
            <a:xfrm>
              <a:off x="0" y="0"/>
              <a:ext cx="860385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4AA764-8929-044E-A13A-2A4D42270611}"/>
                </a:ext>
              </a:extLst>
            </p:cNvPr>
            <p:cNvSpPr/>
            <p:nvPr/>
          </p:nvSpPr>
          <p:spPr>
            <a:xfrm>
              <a:off x="682908" y="0"/>
              <a:ext cx="189052" cy="68854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49A89B3-DB63-B048-A015-78D02D65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280"/>
            <a:ext cx="113538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omic Sans MS" panose="030F0902030302020204" pitchFamily="66" charset="0"/>
              </a:rPr>
              <a:t>What you are expected to do </a:t>
            </a:r>
            <a:br>
              <a:rPr lang="en-US" sz="3600" dirty="0">
                <a:solidFill>
                  <a:srgbClr val="002060"/>
                </a:solidFill>
                <a:latin typeface="Comic Sans MS" panose="030F0902030302020204" pitchFamily="66" charset="0"/>
              </a:rPr>
            </a:br>
            <a:r>
              <a:rPr lang="en-US" sz="3600" dirty="0">
                <a:solidFill>
                  <a:srgbClr val="002060"/>
                </a:solidFill>
                <a:latin typeface="Comic Sans MS" panose="030F0902030302020204" pitchFamily="66" charset="0"/>
              </a:rPr>
              <a:t>if exposed to COVID-19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A4FD4-D0C2-7944-908F-02E0C230D8C5}"/>
              </a:ext>
            </a:extLst>
          </p:cNvPr>
          <p:cNvSpPr txBox="1"/>
          <p:nvPr/>
        </p:nvSpPr>
        <p:spPr>
          <a:xfrm>
            <a:off x="1232453" y="1497495"/>
            <a:ext cx="10045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Self-quarantine for 14 days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your temperature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your health care provider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are experiencing difficulty breathing, go to the Emergency room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your supervisor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test positive, there health department will contact your supervisor and will work to identify those who you have been in contact with. </a:t>
            </a:r>
          </a:p>
        </p:txBody>
      </p:sp>
    </p:spTree>
    <p:extLst>
      <p:ext uri="{BB962C8B-B14F-4D97-AF65-F5344CB8AC3E}">
        <p14:creationId xmlns:p14="http://schemas.microsoft.com/office/powerpoint/2010/main" val="98175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2662857-D168-9A4B-B547-F28D3E5EE3D5}"/>
              </a:ext>
            </a:extLst>
          </p:cNvPr>
          <p:cNvGrpSpPr/>
          <p:nvPr/>
        </p:nvGrpSpPr>
        <p:grpSpPr>
          <a:xfrm>
            <a:off x="0" y="0"/>
            <a:ext cx="871960" cy="6885432"/>
            <a:chOff x="0" y="0"/>
            <a:chExt cx="871960" cy="68854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38A859-FEA0-F24C-8A00-7C56FD40E822}"/>
                </a:ext>
              </a:extLst>
            </p:cNvPr>
            <p:cNvSpPr/>
            <p:nvPr/>
          </p:nvSpPr>
          <p:spPr>
            <a:xfrm>
              <a:off x="0" y="0"/>
              <a:ext cx="860385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0BA570-D551-7F47-A6C2-1E1345BAE33F}"/>
                </a:ext>
              </a:extLst>
            </p:cNvPr>
            <p:cNvSpPr/>
            <p:nvPr/>
          </p:nvSpPr>
          <p:spPr>
            <a:xfrm>
              <a:off x="682908" y="0"/>
              <a:ext cx="189052" cy="68854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06C4A14E-678E-7444-8327-F5FC8DB3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1353800" cy="169068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omic Sans MS" panose="030F0902030302020204" pitchFamily="66" charset="0"/>
              </a:rPr>
              <a:t>Consequences for Not following Compliance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442CCB8-3875-4D4A-99D2-99BD136F6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Expected Safety Protocols: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omic Sans MS" panose="030F0902030302020204" pitchFamily="66" charset="0"/>
              </a:rPr>
              <a:t>Reserving labs/instruments in advance of usage and following the calendar schedule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omic Sans MS" panose="030F0902030302020204" pitchFamily="66" charset="0"/>
              </a:rPr>
              <a:t>Following directional flow within the building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omic Sans MS" panose="030F0902030302020204" pitchFamily="66" charset="0"/>
              </a:rPr>
              <a:t>Use of face coverings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omic Sans MS" panose="030F0902030302020204" pitchFamily="66" charset="0"/>
              </a:rPr>
              <a:t>Not using elevator unless permitted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omic Sans MS" panose="030F0902030302020204" pitchFamily="66" charset="0"/>
              </a:rPr>
              <a:t>Showing up with symptoms (constant coughing, sneezing, runny nose)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omic Sans MS" panose="030F0902030302020204" pitchFamily="66" charset="0"/>
              </a:rPr>
              <a:t>Cleaning research area/instrument before and after use including computer keyboard and each computer mouse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omic Sans MS" panose="030F0902030302020204" pitchFamily="66" charset="0"/>
              </a:rPr>
              <a:t>Proper usage of gloves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omic Sans MS" panose="030F0902030302020204" pitchFamily="66" charset="0"/>
              </a:rPr>
              <a:t>Proper use and storage of lab coats</a:t>
            </a:r>
          </a:p>
          <a:p>
            <a:endParaRPr lang="en-US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One violation will lead to a written warning 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Two strikes – access will be revoked </a:t>
            </a:r>
          </a:p>
        </p:txBody>
      </p:sp>
    </p:spTree>
    <p:extLst>
      <p:ext uri="{BB962C8B-B14F-4D97-AF65-F5344CB8AC3E}">
        <p14:creationId xmlns:p14="http://schemas.microsoft.com/office/powerpoint/2010/main" val="240163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2662857-D168-9A4B-B547-F28D3E5EE3D5}"/>
              </a:ext>
            </a:extLst>
          </p:cNvPr>
          <p:cNvGrpSpPr/>
          <p:nvPr/>
        </p:nvGrpSpPr>
        <p:grpSpPr>
          <a:xfrm>
            <a:off x="0" y="0"/>
            <a:ext cx="871960" cy="6885432"/>
            <a:chOff x="0" y="0"/>
            <a:chExt cx="871960" cy="68854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38A859-FEA0-F24C-8A00-7C56FD40E822}"/>
                </a:ext>
              </a:extLst>
            </p:cNvPr>
            <p:cNvSpPr/>
            <p:nvPr/>
          </p:nvSpPr>
          <p:spPr>
            <a:xfrm>
              <a:off x="0" y="0"/>
              <a:ext cx="860385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0BA570-D551-7F47-A6C2-1E1345BAE33F}"/>
                </a:ext>
              </a:extLst>
            </p:cNvPr>
            <p:cNvSpPr/>
            <p:nvPr/>
          </p:nvSpPr>
          <p:spPr>
            <a:xfrm>
              <a:off x="682908" y="0"/>
              <a:ext cx="189052" cy="68854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06C4A14E-678E-7444-8327-F5FC8DB3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omic Sans MS" panose="030F0902030302020204" pitchFamily="66" charset="0"/>
              </a:rPr>
              <a:t>Important Resources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442CCB8-3875-4D4A-99D2-99BD136F6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492" y="1446602"/>
            <a:ext cx="10515600" cy="541139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002060"/>
                </a:solidFill>
                <a:latin typeface="Comic Sans MS" panose="030F0902030302020204" pitchFamily="66" charset="0"/>
              </a:rPr>
              <a:t>World Health Organization</a:t>
            </a:r>
          </a:p>
          <a:p>
            <a:pPr marL="0" indent="0">
              <a:buNone/>
            </a:pPr>
            <a:r>
              <a:rPr lang="en-US" sz="2300" b="1" dirty="0">
                <a:solidFill>
                  <a:srgbClr val="0070C0"/>
                </a:solidFill>
                <a:latin typeface="Comic Sans MS" panose="030F0902030302020204" pitchFamily="66" charset="0"/>
              </a:rPr>
              <a:t>	</a:t>
            </a:r>
            <a:r>
              <a:rPr lang="en-US" sz="2300" b="1" dirty="0">
                <a:solidFill>
                  <a:srgbClr val="0070C0"/>
                </a:solidFill>
                <a:latin typeface="Comic Sans MS" panose="030F0902030302020204" pitchFamily="66" charset="0"/>
                <a:hlinkClick r:id="rId2"/>
              </a:rPr>
              <a:t>https://www.who.int/emergencies/diseases/novel-coronavirus-2019</a:t>
            </a:r>
            <a:endParaRPr lang="en-US" sz="23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sz="23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Comic Sans MS" panose="030F0902030302020204" pitchFamily="66" charset="0"/>
              </a:rPr>
              <a:t>Centers for Disease Control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Comic Sans MS" panose="030F0902030302020204" pitchFamily="66" charset="0"/>
              </a:rPr>
              <a:t>	</a:t>
            </a:r>
            <a:r>
              <a:rPr lang="en-US" sz="2300" b="1" dirty="0">
                <a:solidFill>
                  <a:srgbClr val="0070C0"/>
                </a:solidFill>
                <a:latin typeface="Comic Sans MS" panose="030F0902030302020204" pitchFamily="66" charset="0"/>
                <a:hlinkClick r:id="rId3"/>
              </a:rPr>
              <a:t>https://www.cdc.gov/coronavirus/2019-ncov/index.html</a:t>
            </a:r>
            <a:endParaRPr lang="en-US" sz="23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sz="23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Comic Sans MS" panose="030F0902030302020204" pitchFamily="66" charset="0"/>
              </a:rPr>
              <a:t>North Carolina Department of Health and Human Services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mic Sans MS" panose="030F0902030302020204" pitchFamily="66" charset="0"/>
              </a:rPr>
              <a:t>	</a:t>
            </a:r>
            <a:r>
              <a:rPr lang="en-US" sz="2300" b="1" dirty="0">
                <a:solidFill>
                  <a:srgbClr val="0070C0"/>
                </a:solidFill>
                <a:latin typeface="Comic Sans MS" panose="030F0902030302020204" pitchFamily="66" charset="0"/>
                <a:hlinkClick r:id="rId4"/>
              </a:rPr>
              <a:t>https://covid19.ncdhhs.gov/</a:t>
            </a:r>
            <a:endParaRPr lang="en-US" sz="23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sz="23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Comic Sans MS" panose="030F0902030302020204" pitchFamily="66" charset="0"/>
              </a:rPr>
              <a:t>North Carolina Agricultural and Technical State University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Comic Sans MS" panose="030F0902030302020204" pitchFamily="66" charset="0"/>
              </a:rPr>
              <a:t> 	 </a:t>
            </a:r>
            <a:r>
              <a:rPr lang="en-US" sz="2300" b="1" dirty="0">
                <a:solidFill>
                  <a:srgbClr val="0070C0"/>
                </a:solidFill>
                <a:latin typeface="Comic Sans MS" panose="030F0902030302020204" pitchFamily="66" charset="0"/>
                <a:hlinkClick r:id="rId5"/>
              </a:rPr>
              <a:t>https://www.ncat.edu/coronavirus/</a:t>
            </a:r>
            <a:endParaRPr lang="en-US" sz="23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sz="23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Comic Sans MS" panose="030F0902030302020204" pitchFamily="66" charset="0"/>
              </a:rPr>
              <a:t>University of North Carolina at Greensboro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Comic Sans MS" panose="030F0902030302020204" pitchFamily="66" charset="0"/>
              </a:rPr>
              <a:t>	</a:t>
            </a:r>
            <a:r>
              <a:rPr lang="en-US" sz="2300" b="1" dirty="0">
                <a:solidFill>
                  <a:srgbClr val="0070C0"/>
                </a:solidFill>
                <a:latin typeface="Comic Sans MS" panose="030F0902030302020204" pitchFamily="66" charset="0"/>
              </a:rPr>
              <a:t>https://</a:t>
            </a:r>
            <a:r>
              <a:rPr lang="en-US" sz="2300" b="1" dirty="0" err="1">
                <a:solidFill>
                  <a:srgbClr val="0070C0"/>
                </a:solidFill>
                <a:latin typeface="Comic Sans MS" panose="030F0902030302020204" pitchFamily="66" charset="0"/>
              </a:rPr>
              <a:t>update.uncg.edu</a:t>
            </a:r>
            <a:r>
              <a:rPr lang="en-US" sz="2300" b="1" dirty="0">
                <a:solidFill>
                  <a:srgbClr val="0070C0"/>
                </a:solidFill>
                <a:latin typeface="Comic Sans MS" panose="030F0902030302020204" pitchFamily="66" charset="0"/>
              </a:rPr>
              <a:t>/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898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9">
            <a:extLst>
              <a:ext uri="{FF2B5EF4-FFF2-40B4-BE49-F238E27FC236}">
                <a16:creationId xmlns:a16="http://schemas.microsoft.com/office/drawing/2014/main" id="{26A654A3-584F-474A-8CFD-79E0F8B15C35}"/>
              </a:ext>
            </a:extLst>
          </p:cNvPr>
          <p:cNvSpPr txBox="1">
            <a:spLocks/>
          </p:cNvSpPr>
          <p:nvPr/>
        </p:nvSpPr>
        <p:spPr>
          <a:xfrm>
            <a:off x="871960" y="0"/>
            <a:ext cx="11320040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rgbClr val="002060"/>
              </a:solidFill>
              <a:latin typeface="Comic Sans MS" panose="030F0902030302020204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8D158-C986-D04D-B518-F21CEC966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605" y="2500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omic Sans MS" panose="030F0902030302020204" pitchFamily="66" charset="0"/>
              </a:rPr>
              <a:t>COVID-19 is an Aerosol Transmissible Disease</a:t>
            </a:r>
            <a:br>
              <a:rPr lang="en-US" sz="3600" dirty="0">
                <a:solidFill>
                  <a:srgbClr val="002060"/>
                </a:solidFill>
                <a:latin typeface="Comic Sans MS" panose="030F0902030302020204" pitchFamily="66" charset="0"/>
              </a:rPr>
            </a:br>
            <a:endParaRPr lang="en-US" sz="3600" dirty="0">
              <a:solidFill>
                <a:srgbClr val="002060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5F2C6-B192-8342-B398-24E40D5AB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182" y="1455234"/>
            <a:ext cx="6361253" cy="478351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is an infectious disease from an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aerosolizable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pathogen (the SARS-CoV-2 virus) that affects humans.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transmitted by aerosols or droplets: Modes of transmission include:  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 to person 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to person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air (the virus stays in the air for at least 8 min)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person who is sick may not show symptoms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 may be transmitted to co-workers, family, and the community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3EAF7-E9AA-1C44-9C3F-95EDB6DFE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459" y="1825625"/>
            <a:ext cx="3944359" cy="248970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3D6A758-1AF4-BF48-B12C-86E73CF0542B}"/>
              </a:ext>
            </a:extLst>
          </p:cNvPr>
          <p:cNvGrpSpPr/>
          <p:nvPr/>
        </p:nvGrpSpPr>
        <p:grpSpPr>
          <a:xfrm>
            <a:off x="0" y="0"/>
            <a:ext cx="871960" cy="6885432"/>
            <a:chOff x="0" y="0"/>
            <a:chExt cx="871960" cy="68854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953FE7-8448-2344-98F4-6D8380D36A3E}"/>
                </a:ext>
              </a:extLst>
            </p:cNvPr>
            <p:cNvSpPr/>
            <p:nvPr/>
          </p:nvSpPr>
          <p:spPr>
            <a:xfrm>
              <a:off x="0" y="0"/>
              <a:ext cx="860385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3BEF7D-C024-2842-BBDA-FF67857E5F62}"/>
                </a:ext>
              </a:extLst>
            </p:cNvPr>
            <p:cNvSpPr/>
            <p:nvPr/>
          </p:nvSpPr>
          <p:spPr>
            <a:xfrm>
              <a:off x="682908" y="0"/>
              <a:ext cx="189052" cy="68854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3747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89CA28-159A-F941-B12C-CF9D3E06B100}"/>
              </a:ext>
            </a:extLst>
          </p:cNvPr>
          <p:cNvGrpSpPr/>
          <p:nvPr/>
        </p:nvGrpSpPr>
        <p:grpSpPr>
          <a:xfrm>
            <a:off x="0" y="0"/>
            <a:ext cx="871960" cy="6885432"/>
            <a:chOff x="0" y="0"/>
            <a:chExt cx="871960" cy="6885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BC90A43-75AE-6C4D-8577-E0A84B74E7A0}"/>
                </a:ext>
              </a:extLst>
            </p:cNvPr>
            <p:cNvSpPr/>
            <p:nvPr/>
          </p:nvSpPr>
          <p:spPr>
            <a:xfrm>
              <a:off x="0" y="0"/>
              <a:ext cx="860385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4AA764-8929-044E-A13A-2A4D42270611}"/>
                </a:ext>
              </a:extLst>
            </p:cNvPr>
            <p:cNvSpPr/>
            <p:nvPr/>
          </p:nvSpPr>
          <p:spPr>
            <a:xfrm>
              <a:off x="682908" y="0"/>
              <a:ext cx="189052" cy="68854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49A89B3-DB63-B048-A015-78D02D65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279"/>
            <a:ext cx="113538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Understanding COVID-19 Symptoms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48AAF-F291-0442-BA88-A0453B1CEAE1}"/>
              </a:ext>
            </a:extLst>
          </p:cNvPr>
          <p:cNvSpPr txBox="1"/>
          <p:nvPr/>
        </p:nvSpPr>
        <p:spPr>
          <a:xfrm>
            <a:off x="1055914" y="1321284"/>
            <a:ext cx="10907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Below is a list of the currently recognized COVID-19 symptoms. Please review them carefully. Some of these symptoms overlap with those of the flu, common cold, and allergies. Pneumonia has been a complication with this virus, likely because it moves into the lungs, but pneumonia can also occur in some patients with the flu.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28E44-D2CA-2F48-9EF7-B35035570335}"/>
              </a:ext>
            </a:extLst>
          </p:cNvPr>
          <p:cNvSpPr txBox="1"/>
          <p:nvPr/>
        </p:nvSpPr>
        <p:spPr>
          <a:xfrm>
            <a:off x="1055914" y="2558226"/>
            <a:ext cx="39356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Comic Sans MS" panose="030F0902030302020204" pitchFamily="66" charset="0"/>
              </a:rPr>
              <a:t>Common Symptoms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Fever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Cough 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Shortness of Breath</a:t>
            </a:r>
          </a:p>
          <a:p>
            <a:endParaRPr lang="en-US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r>
              <a:rPr lang="en-US" b="1" u="sng" dirty="0">
                <a:solidFill>
                  <a:srgbClr val="002060"/>
                </a:solidFill>
                <a:latin typeface="Comic Sans MS" panose="030F0902030302020204" pitchFamily="66" charset="0"/>
              </a:rPr>
              <a:t>Less Common Symptoms 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Chest pressure or pain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Headache 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Sore throat 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Muscle Pain 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Fatigue 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Chills 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Loss of the sense of taste or smell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Nausea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Diarrhea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5BA4C4-0086-5F49-AC29-72CCA7EF90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701" y="2317586"/>
            <a:ext cx="3773385" cy="433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89CA28-159A-F941-B12C-CF9D3E06B100}"/>
              </a:ext>
            </a:extLst>
          </p:cNvPr>
          <p:cNvGrpSpPr/>
          <p:nvPr/>
        </p:nvGrpSpPr>
        <p:grpSpPr>
          <a:xfrm>
            <a:off x="0" y="0"/>
            <a:ext cx="871960" cy="6885432"/>
            <a:chOff x="0" y="0"/>
            <a:chExt cx="871960" cy="6885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BC90A43-75AE-6C4D-8577-E0A84B74E7A0}"/>
                </a:ext>
              </a:extLst>
            </p:cNvPr>
            <p:cNvSpPr/>
            <p:nvPr/>
          </p:nvSpPr>
          <p:spPr>
            <a:xfrm>
              <a:off x="0" y="0"/>
              <a:ext cx="860385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4AA764-8929-044E-A13A-2A4D42270611}"/>
                </a:ext>
              </a:extLst>
            </p:cNvPr>
            <p:cNvSpPr/>
            <p:nvPr/>
          </p:nvSpPr>
          <p:spPr>
            <a:xfrm>
              <a:off x="682908" y="0"/>
              <a:ext cx="189052" cy="68854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49A89B3-DB63-B048-A015-78D02D65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279"/>
            <a:ext cx="113538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Self-Monitoring for COVID-19 Symptoms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48AAF-F291-0442-BA88-A0453B1CEAE1}"/>
              </a:ext>
            </a:extLst>
          </p:cNvPr>
          <p:cNvSpPr txBox="1"/>
          <p:nvPr/>
        </p:nvSpPr>
        <p:spPr>
          <a:xfrm>
            <a:off x="1055914" y="1321284"/>
            <a:ext cx="1090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Self-monitoring is important for your own health and safety.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28E44-D2CA-2F48-9EF7-B35035570335}"/>
              </a:ext>
            </a:extLst>
          </p:cNvPr>
          <p:cNvSpPr txBox="1"/>
          <p:nvPr/>
        </p:nvSpPr>
        <p:spPr>
          <a:xfrm>
            <a:off x="1055914" y="1937576"/>
            <a:ext cx="468589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Fever – measure your temperature </a:t>
            </a:r>
          </a:p>
          <a:p>
            <a:endParaRPr lang="en-US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2060"/>
                </a:solidFill>
                <a:latin typeface="Comic Sans MS" panose="030F0902030302020204" pitchFamily="66" charset="0"/>
              </a:rPr>
              <a:t>Check for symptoms that include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Cough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Shortness of Breath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Unusual headache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Chest pressure or pain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Headache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Sore throat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Muscle Pain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Fatigue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Chills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Loss of the sense of taste or smell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Nausea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Diarrhea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88954C-DCF5-064F-8A34-062A0A4B6017}"/>
              </a:ext>
            </a:extLst>
          </p:cNvPr>
          <p:cNvSpPr txBox="1"/>
          <p:nvPr/>
        </p:nvSpPr>
        <p:spPr>
          <a:xfrm>
            <a:off x="6721434" y="5406459"/>
            <a:ext cx="356020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Normal body temperature: 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36.5–37.5 °C (97.7–99.5 °F)</a:t>
            </a:r>
          </a:p>
          <a:p>
            <a:pPr algn="ctr"/>
            <a:endParaRPr lang="en-US" dirty="0"/>
          </a:p>
          <a:p>
            <a:pPr algn="ctr"/>
            <a:r>
              <a:rPr lang="en-US" i="1" dirty="0">
                <a:solidFill>
                  <a:srgbClr val="002060"/>
                </a:solidFill>
              </a:rPr>
              <a:t>Anything above is a sign for concern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0B1E3B-9E77-2448-8836-C01AF869E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193" y="1480566"/>
            <a:ext cx="26924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97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2662857-D168-9A4B-B547-F28D3E5EE3D5}"/>
              </a:ext>
            </a:extLst>
          </p:cNvPr>
          <p:cNvGrpSpPr/>
          <p:nvPr/>
        </p:nvGrpSpPr>
        <p:grpSpPr>
          <a:xfrm>
            <a:off x="0" y="0"/>
            <a:ext cx="871960" cy="6885432"/>
            <a:chOff x="0" y="0"/>
            <a:chExt cx="871960" cy="68854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38A859-FEA0-F24C-8A00-7C56FD40E822}"/>
                </a:ext>
              </a:extLst>
            </p:cNvPr>
            <p:cNvSpPr/>
            <p:nvPr/>
          </p:nvSpPr>
          <p:spPr>
            <a:xfrm>
              <a:off x="0" y="0"/>
              <a:ext cx="860385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0BA570-D551-7F47-A6C2-1E1345BAE33F}"/>
                </a:ext>
              </a:extLst>
            </p:cNvPr>
            <p:cNvSpPr/>
            <p:nvPr/>
          </p:nvSpPr>
          <p:spPr>
            <a:xfrm>
              <a:off x="682908" y="0"/>
              <a:ext cx="189052" cy="68854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06C4A14E-678E-7444-8327-F5FC8DB3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96" y="0"/>
            <a:ext cx="11367303" cy="86810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omic Sans MS" panose="030F0902030302020204" pitchFamily="66" charset="0"/>
              </a:rPr>
              <a:t>Maintaining Building and Lab Capacity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442CCB8-3875-4D4A-99D2-99BD136F6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960" y="1030805"/>
            <a:ext cx="10881008" cy="4796389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Comic Sans MS" panose="030F0902030302020204" pitchFamily="66" charset="0"/>
              </a:rPr>
              <a:t>List of researchers that will return to conducting experimental research will be maintained centrally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</a:p>
          <a:p>
            <a:r>
              <a:rPr lang="en-US" sz="1800" dirty="0">
                <a:solidFill>
                  <a:srgbClr val="002060"/>
                </a:solidFill>
                <a:latin typeface="Comic Sans MS" panose="030F0902030302020204" pitchFamily="66" charset="0"/>
              </a:rPr>
              <a:t>All users will be required to make </a:t>
            </a:r>
            <a:r>
              <a:rPr lang="en-US" sz="1800" b="1" u="sng" dirty="0">
                <a:solidFill>
                  <a:srgbClr val="002060"/>
                </a:solidFill>
                <a:latin typeface="Comic Sans MS" panose="030F0902030302020204" pitchFamily="66" charset="0"/>
              </a:rPr>
              <a:t>building entry</a:t>
            </a:r>
            <a:r>
              <a:rPr lang="en-US" sz="1800" u="sng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Comic Sans MS" panose="030F0902030302020204" pitchFamily="66" charset="0"/>
              </a:rPr>
              <a:t>reservation on </a:t>
            </a:r>
            <a:r>
              <a:rPr lang="en-US" sz="1800" b="1" u="sng" dirty="0" err="1">
                <a:solidFill>
                  <a:srgbClr val="C00000"/>
                </a:solidFill>
                <a:latin typeface="Comic Sans MS" panose="030F0902030302020204" pitchFamily="66" charset="0"/>
              </a:rPr>
              <a:t>BookitLab</a:t>
            </a:r>
            <a:endParaRPr lang="en-US" sz="1800" b="1" u="sng" dirty="0">
              <a:solidFill>
                <a:srgbClr val="C00000"/>
              </a:solidFill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r>
              <a:rPr lang="en-US" sz="1800" b="1" u="sng" dirty="0">
                <a:solidFill>
                  <a:srgbClr val="C00000"/>
                </a:solidFill>
                <a:latin typeface="Comic Sans MS" panose="030F0902030302020204" pitchFamily="66" charset="0"/>
              </a:rPr>
              <a:t>Google calendar </a:t>
            </a:r>
            <a:r>
              <a:rPr lang="en-US" sz="1800" dirty="0">
                <a:solidFill>
                  <a:srgbClr val="002060"/>
                </a:solidFill>
                <a:latin typeface="Comic Sans MS" panose="030F0902030302020204" pitchFamily="66" charset="0"/>
              </a:rPr>
              <a:t>will be maintained for each </a:t>
            </a:r>
            <a:r>
              <a:rPr lang="en-US" sz="1800" b="1" u="sng" dirty="0">
                <a:solidFill>
                  <a:srgbClr val="002060"/>
                </a:solidFill>
                <a:latin typeface="Comic Sans MS" panose="030F0902030302020204" pitchFamily="66" charset="0"/>
              </a:rPr>
              <a:t>shared PI lab </a:t>
            </a: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r>
              <a:rPr lang="en-US" sz="1800" b="1" u="sng" dirty="0">
                <a:solidFill>
                  <a:srgbClr val="C00000"/>
                </a:solidFill>
                <a:latin typeface="Comic Sans MS" panose="030F0902030302020204" pitchFamily="66" charset="0"/>
              </a:rPr>
              <a:t>BookitLab</a:t>
            </a:r>
            <a:r>
              <a:rPr lang="en-US" sz="1800" dirty="0">
                <a:solidFill>
                  <a:srgbClr val="002060"/>
                </a:solidFill>
                <a:latin typeface="Comic Sans MS" panose="030F0902030302020204" pitchFamily="66" charset="0"/>
              </a:rPr>
              <a:t> will be maintained for </a:t>
            </a:r>
            <a:r>
              <a:rPr lang="en-US" sz="1800" u="sng" dirty="0">
                <a:solidFill>
                  <a:srgbClr val="002060"/>
                </a:solidFill>
                <a:latin typeface="Comic Sans MS" panose="030F0902030302020204" pitchFamily="66" charset="0"/>
              </a:rPr>
              <a:t>instruments in core labs</a:t>
            </a:r>
          </a:p>
          <a:p>
            <a:endParaRPr lang="en-US" sz="18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Wait for one hour in between usage of any lab space or any instrument. </a:t>
            </a:r>
          </a:p>
          <a:p>
            <a:endParaRPr lang="en-US" sz="18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Comic Sans MS" panose="030F0902030302020204" pitchFamily="66" charset="0"/>
              </a:rPr>
              <a:t>Areas of congregation are not permitted </a:t>
            </a:r>
          </a:p>
          <a:p>
            <a:endParaRPr lang="en-US" sz="18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Comic Sans MS" panose="030F0902030302020204" pitchFamily="66" charset="0"/>
              </a:rPr>
              <a:t>Use of elevators will be restricted to those who need it</a:t>
            </a:r>
          </a:p>
          <a:p>
            <a:endParaRPr lang="en-US" sz="18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Comic Sans MS" panose="030F0902030302020204" pitchFamily="66" charset="0"/>
              </a:rPr>
              <a:t>Bathrooms - Signs will be posted to ensure minimal exposure</a:t>
            </a:r>
          </a:p>
          <a:p>
            <a:endParaRPr lang="en-US" sz="1800" dirty="0">
              <a:solidFill>
                <a:srgbClr val="00206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1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89CA28-159A-F941-B12C-CF9D3E06B100}"/>
              </a:ext>
            </a:extLst>
          </p:cNvPr>
          <p:cNvGrpSpPr/>
          <p:nvPr/>
        </p:nvGrpSpPr>
        <p:grpSpPr>
          <a:xfrm>
            <a:off x="0" y="0"/>
            <a:ext cx="871960" cy="6885432"/>
            <a:chOff x="0" y="0"/>
            <a:chExt cx="871960" cy="6885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BC90A43-75AE-6C4D-8577-E0A84B74E7A0}"/>
                </a:ext>
              </a:extLst>
            </p:cNvPr>
            <p:cNvSpPr/>
            <p:nvPr/>
          </p:nvSpPr>
          <p:spPr>
            <a:xfrm>
              <a:off x="0" y="0"/>
              <a:ext cx="860385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4AA764-8929-044E-A13A-2A4D42270611}"/>
                </a:ext>
              </a:extLst>
            </p:cNvPr>
            <p:cNvSpPr/>
            <p:nvPr/>
          </p:nvSpPr>
          <p:spPr>
            <a:xfrm>
              <a:off x="682908" y="0"/>
              <a:ext cx="189052" cy="68854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49A89B3-DB63-B048-A015-78D02D65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280"/>
            <a:ext cx="11353800" cy="103442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omic Sans MS" panose="030F0902030302020204" pitchFamily="66" charset="0"/>
              </a:rPr>
              <a:t>Physical Distancing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A4FD4-D0C2-7944-908F-02E0C230D8C5}"/>
              </a:ext>
            </a:extLst>
          </p:cNvPr>
          <p:cNvSpPr txBox="1"/>
          <p:nvPr/>
        </p:nvSpPr>
        <p:spPr>
          <a:xfrm>
            <a:off x="1073426" y="1151001"/>
            <a:ext cx="10045148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Stagger shifts with co-workers.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distance with others (12 ft (4 m)).</a:t>
            </a:r>
          </a:p>
          <a:p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more than one person per 250 sq. ft of space.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more than one person in one fume hood at any given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 of areas where instruments are close to each other is not permitted. </a:t>
            </a:r>
          </a:p>
          <a:p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contact with others.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remotely when you have no other experiments to conduct. </a:t>
            </a:r>
          </a:p>
          <a:p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Teleconference and video conference for meetings.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traffic direction signs within the building. </a:t>
            </a:r>
          </a:p>
        </p:txBody>
      </p:sp>
    </p:spTree>
    <p:extLst>
      <p:ext uri="{BB962C8B-B14F-4D97-AF65-F5344CB8AC3E}">
        <p14:creationId xmlns:p14="http://schemas.microsoft.com/office/powerpoint/2010/main" val="391155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89CA28-159A-F941-B12C-CF9D3E06B100}"/>
              </a:ext>
            </a:extLst>
          </p:cNvPr>
          <p:cNvGrpSpPr/>
          <p:nvPr/>
        </p:nvGrpSpPr>
        <p:grpSpPr>
          <a:xfrm>
            <a:off x="0" y="0"/>
            <a:ext cx="871960" cy="6885432"/>
            <a:chOff x="0" y="0"/>
            <a:chExt cx="871960" cy="6885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BC90A43-75AE-6C4D-8577-E0A84B74E7A0}"/>
                </a:ext>
              </a:extLst>
            </p:cNvPr>
            <p:cNvSpPr/>
            <p:nvPr/>
          </p:nvSpPr>
          <p:spPr>
            <a:xfrm>
              <a:off x="0" y="0"/>
              <a:ext cx="860385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4AA764-8929-044E-A13A-2A4D42270611}"/>
                </a:ext>
              </a:extLst>
            </p:cNvPr>
            <p:cNvSpPr/>
            <p:nvPr/>
          </p:nvSpPr>
          <p:spPr>
            <a:xfrm>
              <a:off x="682908" y="0"/>
              <a:ext cx="189052" cy="68854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49A89B3-DB63-B048-A015-78D02D65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280"/>
            <a:ext cx="113538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omic Sans MS" panose="030F0902030302020204" pitchFamily="66" charset="0"/>
              </a:rPr>
              <a:t>Face Coverings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A4FD4-D0C2-7944-908F-02E0C230D8C5}"/>
              </a:ext>
            </a:extLst>
          </p:cNvPr>
          <p:cNvSpPr txBox="1"/>
          <p:nvPr/>
        </p:nvSpPr>
        <p:spPr>
          <a:xfrm>
            <a:off x="1111883" y="1486824"/>
            <a:ext cx="73177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CDC recommends the use of face coverings to reduce transmission of SARS-CoV-2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JSNN will provide you with face coverings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coverings must be worn and must cover the nose and mouth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Coverings should: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 snugly but comfortably against the side of the face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secured with ties or ear loops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multiple layers of fabric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 for breathing without restriction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 be laundered and machine dried without damage or change to shape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1488EB-4E85-7744-B8B0-DADA9BCD87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2738" y="1497495"/>
            <a:ext cx="2723815" cy="5207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D9F4F0-4F0C-CF49-BBCD-E56E28959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34" y="5815648"/>
            <a:ext cx="3251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0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89CA28-159A-F941-B12C-CF9D3E06B100}"/>
              </a:ext>
            </a:extLst>
          </p:cNvPr>
          <p:cNvGrpSpPr/>
          <p:nvPr/>
        </p:nvGrpSpPr>
        <p:grpSpPr>
          <a:xfrm>
            <a:off x="0" y="0"/>
            <a:ext cx="871960" cy="6885432"/>
            <a:chOff x="0" y="0"/>
            <a:chExt cx="871960" cy="6885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BC90A43-75AE-6C4D-8577-E0A84B74E7A0}"/>
                </a:ext>
              </a:extLst>
            </p:cNvPr>
            <p:cNvSpPr/>
            <p:nvPr/>
          </p:nvSpPr>
          <p:spPr>
            <a:xfrm>
              <a:off x="0" y="0"/>
              <a:ext cx="860385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4AA764-8929-044E-A13A-2A4D42270611}"/>
                </a:ext>
              </a:extLst>
            </p:cNvPr>
            <p:cNvSpPr/>
            <p:nvPr/>
          </p:nvSpPr>
          <p:spPr>
            <a:xfrm>
              <a:off x="682908" y="0"/>
              <a:ext cx="189052" cy="68854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49A89B3-DB63-B048-A015-78D02D65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279"/>
            <a:ext cx="113538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omic Sans MS" panose="030F0902030302020204" pitchFamily="66" charset="0"/>
              </a:rPr>
              <a:t>Cleaning and Disinfecting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A6479D-64C1-5741-A215-1076B135F812}"/>
              </a:ext>
            </a:extLst>
          </p:cNvPr>
          <p:cNvSpPr txBox="1"/>
          <p:nvPr/>
        </p:nvSpPr>
        <p:spPr>
          <a:xfrm>
            <a:off x="968945" y="1444865"/>
            <a:ext cx="64460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 area before you begin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 common touch points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Disinfect surfaces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rooms will have signs such that no more than one person should occupy that room at any given time.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 up work area after use.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 appropriate PPE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47A217B-B333-AE4A-90EE-F2802094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5193" y="1648841"/>
            <a:ext cx="9588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E11FBB-C768-7E46-81B1-C28751088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169" y="4399419"/>
            <a:ext cx="3642923" cy="2009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5484BE-9138-3A4E-A924-7A61C36F0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984" y="1531366"/>
            <a:ext cx="2133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76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89CA28-159A-F941-B12C-CF9D3E06B100}"/>
              </a:ext>
            </a:extLst>
          </p:cNvPr>
          <p:cNvGrpSpPr/>
          <p:nvPr/>
        </p:nvGrpSpPr>
        <p:grpSpPr>
          <a:xfrm>
            <a:off x="0" y="0"/>
            <a:ext cx="871960" cy="6885432"/>
            <a:chOff x="0" y="0"/>
            <a:chExt cx="871960" cy="6885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BC90A43-75AE-6C4D-8577-E0A84B74E7A0}"/>
                </a:ext>
              </a:extLst>
            </p:cNvPr>
            <p:cNvSpPr/>
            <p:nvPr/>
          </p:nvSpPr>
          <p:spPr>
            <a:xfrm>
              <a:off x="0" y="0"/>
              <a:ext cx="860385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4AA764-8929-044E-A13A-2A4D42270611}"/>
                </a:ext>
              </a:extLst>
            </p:cNvPr>
            <p:cNvSpPr/>
            <p:nvPr/>
          </p:nvSpPr>
          <p:spPr>
            <a:xfrm>
              <a:off x="682908" y="0"/>
              <a:ext cx="189052" cy="68854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49A89B3-DB63-B048-A015-78D02D65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279"/>
            <a:ext cx="113538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omic Sans MS" panose="030F0902030302020204" pitchFamily="66" charset="0"/>
              </a:rPr>
              <a:t>Controlling Habits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1A1DE9-AF20-C34B-8C0D-F16783587361}"/>
              </a:ext>
            </a:extLst>
          </p:cNvPr>
          <p:cNvSpPr txBox="1"/>
          <p:nvPr/>
        </p:nvSpPr>
        <p:spPr>
          <a:xfrm>
            <a:off x="967409" y="1411391"/>
            <a:ext cx="7227467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are not feeling well stay home, monitor your condition, and ask for help if you need it.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Cough/sneeze into one’s arms </a:t>
            </a:r>
            <a:r>
              <a:rPr lang="en-US" sz="2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into one’s hands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touching one’s face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 face coverings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hand hygiene - Wash your hands often.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hand sanitizers (but hands must be clean for sanitizers to work most effectively)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 and disinfect frequently touched objects and surfaces.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your own pens – do not share pens.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 the surface of your cell phones often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 paper towel or tissue to open doors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using shared computers, use coverings for the keyboard and the computer mouse.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use water foundations </a:t>
            </a:r>
          </a:p>
          <a:p>
            <a:pPr marL="457200" indent="-457200">
              <a:buFont typeface="+mj-lt"/>
              <a:buAutoNum type="arabicPeriod"/>
            </a:pP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smansour\AppData\Local\Microsoft\Windows\Temporary Internet Files\Content.IE5\3AKZLF1I\WashHands2[1].jpg">
            <a:extLst>
              <a:ext uri="{FF2B5EF4-FFF2-40B4-BE49-F238E27FC236}">
                <a16:creationId xmlns:a16="http://schemas.microsoft.com/office/drawing/2014/main" id="{F0EEADC8-A67B-4C47-84FD-C4DA63E7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3727" y="1321284"/>
            <a:ext cx="2838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safetyglassesdepot.com/wp-content/uploads/2012/03/Bifocal-Safety-Glasses.jpg">
            <a:extLst>
              <a:ext uri="{FF2B5EF4-FFF2-40B4-BE49-F238E27FC236}">
                <a16:creationId xmlns:a16="http://schemas.microsoft.com/office/drawing/2014/main" id="{2C682F9B-93EF-D241-A4CF-E0796B0FC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1178" y="4908860"/>
            <a:ext cx="187325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8C9F8CA-C6E4-4E49-8F10-D3A49760A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4251" y="5191609"/>
            <a:ext cx="1265237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93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10829</TotalTime>
  <Words>893</Words>
  <Application>Microsoft Office PowerPoint</Application>
  <PresentationFormat>Widescreen</PresentationFormat>
  <Paragraphs>173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Courier New</vt:lpstr>
      <vt:lpstr>Times New Roman</vt:lpstr>
      <vt:lpstr>Office Theme</vt:lpstr>
      <vt:lpstr>Returning to Experimental Research at JSNN</vt:lpstr>
      <vt:lpstr>COVID-19 is an Aerosol Transmissible Disease </vt:lpstr>
      <vt:lpstr>Understanding COVID-19 Symptoms </vt:lpstr>
      <vt:lpstr>Self-Monitoring for COVID-19 Symptoms </vt:lpstr>
      <vt:lpstr>Maintaining Building and Lab Capacity </vt:lpstr>
      <vt:lpstr>Physical Distancing</vt:lpstr>
      <vt:lpstr>Face Coverings </vt:lpstr>
      <vt:lpstr>Cleaning and Disinfecting</vt:lpstr>
      <vt:lpstr>Controlling Habits </vt:lpstr>
      <vt:lpstr>What you are expected to do  if exposed to COVID-19 </vt:lpstr>
      <vt:lpstr>Consequences for Not following Compliance</vt:lpstr>
      <vt:lpstr>Important 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Sherine O Obare</dc:creator>
  <cp:lastModifiedBy>David Starnes</cp:lastModifiedBy>
  <cp:revision>45</cp:revision>
  <dcterms:created xsi:type="dcterms:W3CDTF">2020-05-19T22:19:33Z</dcterms:created>
  <dcterms:modified xsi:type="dcterms:W3CDTF">2020-07-07T14:08:24Z</dcterms:modified>
</cp:coreProperties>
</file>